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1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99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54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88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16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14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49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5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45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1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0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91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2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24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87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6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7E12-E9E5-4E70-8A92-BC245BB004EF}" type="datetimeFigureOut">
              <a:rPr lang="cs-CZ" smtClean="0"/>
              <a:t>07.02.2021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E2A9-CC56-4228-9680-660B2F21D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665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BWvlUFoKW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artinamachackova/raokg9nji4ep19wr" TargetMode="External"/><Relationship Id="rId2" Type="http://schemas.openxmlformats.org/officeDocument/2006/relationships/hyperlink" Target="https://padlet.com/martinamachackova/md6yqql8dpayfoab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adlet.com/martinamachackova/2um59hpcq0ocbs5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LEKCE 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Pohodlně se usaďte, začtěte se a zkuste uhodnout téma dnešní hodiny….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0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 dnešní hodiny? Pište do chatu…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Jaroslav Vrchlický </a:t>
            </a:r>
          </a:p>
          <a:p>
            <a:r>
              <a:rPr lang="cs-CZ" dirty="0" smtClean="0"/>
              <a:t>Za trochu lásky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cs-CZ" dirty="0"/>
              <a:t>Za trochu lásky šel bych světa kraj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šel s hlavou odkrytou a šel bych bosý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šel v ledu - ale v duši věčný máj,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šel vichřicí - však slyšel zpívat kosy,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šel pouští - a měl v srdci perly rosy.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Za trochu lásky šel bych světa kraj,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jak ten, kdo zpívá u dveří a prosí.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Charle</a:t>
            </a:r>
            <a:r>
              <a:rPr lang="cs-CZ" dirty="0" smtClean="0"/>
              <a:t> Baudelaire</a:t>
            </a:r>
          </a:p>
          <a:p>
            <a:r>
              <a:rPr lang="cs-CZ" dirty="0" smtClean="0"/>
              <a:t>Ó, já tě zbožňuji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Ó, já tě zbožňuji jak noční nebe v dáli,</a:t>
            </a:r>
            <a:br>
              <a:rPr lang="cs-CZ" dirty="0"/>
            </a:br>
            <a:r>
              <a:rPr lang="cs-CZ" dirty="0"/>
              <a:t>ty velké mlčení, ty vázo temná žaly,</a:t>
            </a:r>
            <a:br>
              <a:rPr lang="cs-CZ" dirty="0"/>
            </a:br>
            <a:r>
              <a:rPr lang="cs-CZ" dirty="0"/>
              <a:t>tím víc tě miluji, čím víc mi unikáš,</a:t>
            </a:r>
            <a:br>
              <a:rPr lang="cs-CZ" dirty="0"/>
            </a:br>
            <a:r>
              <a:rPr lang="cs-CZ" dirty="0"/>
              <a:t>ozdobo nocí mých, čím krutější se zdáš,</a:t>
            </a:r>
            <a:br>
              <a:rPr lang="cs-CZ" dirty="0"/>
            </a:br>
            <a:r>
              <a:rPr lang="cs-CZ" dirty="0"/>
              <a:t>když kupíš za sebou ty míle bez milosti,</a:t>
            </a:r>
            <a:br>
              <a:rPr lang="cs-CZ" dirty="0"/>
            </a:br>
            <a:r>
              <a:rPr lang="cs-CZ" dirty="0"/>
              <a:t>dělící ruce mé a modré nesmírnosti.</a:t>
            </a:r>
          </a:p>
          <a:p>
            <a:r>
              <a:rPr lang="cs-CZ" dirty="0"/>
              <a:t>Já v stálých výpadech se plazím za tebou,</a:t>
            </a:r>
            <a:br>
              <a:rPr lang="cs-CZ" dirty="0"/>
            </a:br>
            <a:r>
              <a:rPr lang="cs-CZ" dirty="0"/>
              <a:t>tak jako k mrtvole se plazí červi tmou,</a:t>
            </a:r>
            <a:br>
              <a:rPr lang="cs-CZ" dirty="0"/>
            </a:br>
            <a:r>
              <a:rPr lang="cs-CZ" dirty="0"/>
              <a:t>a vzývám i ten chlad, ty stvůrná </a:t>
            </a:r>
            <a:r>
              <a:rPr lang="cs-CZ" dirty="0" err="1"/>
              <a:t>urkutnice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pro který líbíš se mi, ještě více.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Vítězslav Nezval</a:t>
            </a:r>
          </a:p>
          <a:p>
            <a:r>
              <a:rPr lang="cs-CZ" dirty="0" smtClean="0"/>
              <a:t>Manon </a:t>
            </a:r>
            <a:r>
              <a:rPr lang="cs-CZ" dirty="0" err="1" smtClean="0"/>
              <a:t>Lescaut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cs-CZ" dirty="0"/>
              <a:t>Manon je můj osud. Manon je můj osud.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 je všecko, co neznal jsem dosud.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 je první a poslední můj hřích,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nepoznat Manon, nemiloval bych.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 je motýl. Manon je včela.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 je růže, hozená do kostela.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 je všecko, co neztratí nikdy svůj pel.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 je rozum, který mi uletěl!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 je dítě. Manon je plavovláska.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 je první a poslední má láska.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Manon, ach Manon, Manon z </a:t>
            </a:r>
            <a:r>
              <a:rPr lang="cs-CZ" dirty="0" err="1"/>
              <a:t>Arrasu</a:t>
            </a:r>
            <a:r>
              <a:rPr lang="cs-CZ" dirty="0"/>
              <a:t>!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Manon je moje umřít pro krásu.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8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2111588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LÁSKA</a:t>
            </a:r>
            <a:endParaRPr lang="cs-CZ" sz="5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937381" y="2447108"/>
            <a:ext cx="10130516" cy="2656114"/>
          </a:xfrm>
        </p:spPr>
        <p:txBody>
          <a:bodyPr>
            <a:normAutofit/>
          </a:bodyPr>
          <a:lstStyle/>
          <a:p>
            <a:r>
              <a:rPr lang="cs-CZ" dirty="0" smtClean="0"/>
              <a:t>Je to tak! Dáme si teď 2 – 3 minutky zamyšlení nad láskou. Vezměte si sešit a volně pište všechno, co vás k ní napadne.</a:t>
            </a:r>
          </a:p>
          <a:p>
            <a:r>
              <a:rPr lang="cs-CZ" dirty="0" smtClean="0"/>
              <a:t>Podotázky: </a:t>
            </a:r>
          </a:p>
          <a:p>
            <a:r>
              <a:rPr lang="cs-CZ" dirty="0" smtClean="0"/>
              <a:t>Co pro mě znamená láska? </a:t>
            </a:r>
          </a:p>
          <a:p>
            <a:r>
              <a:rPr lang="cs-CZ" dirty="0" smtClean="0"/>
              <a:t>Co se s člověkem děje, jak se chová, když prožívá lásku?</a:t>
            </a:r>
          </a:p>
          <a:p>
            <a:r>
              <a:rPr lang="cs-CZ" dirty="0" smtClean="0"/>
              <a:t>Vaše myšlenky si potom </a:t>
            </a:r>
            <a:r>
              <a:rPr lang="cs-CZ" dirty="0" err="1" smtClean="0"/>
              <a:t>nasdílíme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9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Typy lásky:</a:t>
            </a:r>
            <a:br>
              <a:rPr lang="cs-CZ" dirty="0" smtClean="0"/>
            </a:br>
            <a:r>
              <a:rPr lang="cs-CZ" sz="2000" dirty="0" smtClean="0"/>
              <a:t>láska může mít mnoho podob…</a:t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12" name="Zástupný symbol pro obrázek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41" y="702850"/>
            <a:ext cx="2841171" cy="1571470"/>
          </a:xfrm>
        </p:spPr>
      </p:pic>
      <p:sp>
        <p:nvSpPr>
          <p:cNvPr id="16" name="Zástupný symbol pro text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PARTNERSKÁ</a:t>
            </a:r>
          </a:p>
          <a:p>
            <a:r>
              <a:rPr lang="cs-CZ" dirty="0" smtClean="0"/>
              <a:t>SOUROZENECKÁ</a:t>
            </a:r>
          </a:p>
          <a:p>
            <a:r>
              <a:rPr lang="cs-CZ" dirty="0" smtClean="0"/>
              <a:t>MATEŘSKÁ / RODIČOVSKÁ</a:t>
            </a:r>
          </a:p>
          <a:p>
            <a:r>
              <a:rPr lang="cs-CZ" dirty="0" smtClean="0"/>
              <a:t>MEZI PŘÁTELI</a:t>
            </a:r>
          </a:p>
          <a:p>
            <a:r>
              <a:rPr lang="cs-CZ" dirty="0" smtClean="0"/>
              <a:t>ZVÍŘECÍ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Jak se liší? Co mají společného?</a:t>
            </a:r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9" t="5264" r="-253" b="14795"/>
          <a:stretch/>
        </p:blipFill>
        <p:spPr>
          <a:xfrm>
            <a:off x="7001690" y="5091657"/>
            <a:ext cx="3478213" cy="1552575"/>
          </a:xfrm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7" t="14410" r="1081" b="5202"/>
          <a:stretch/>
        </p:blipFill>
        <p:spPr>
          <a:xfrm>
            <a:off x="5532848" y="2331040"/>
            <a:ext cx="3465512" cy="2395537"/>
          </a:xfr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91" y="2179320"/>
            <a:ext cx="1876425" cy="243840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04" y="154805"/>
            <a:ext cx="2716732" cy="18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funguje láska?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Mrkneme se teď spolu na video o tom, jak funguje láska partnerská. Půjdeme na to trochu vědecky </a:t>
            </a:r>
            <a:r>
              <a:rPr lang="cs-CZ" dirty="0" smtClean="0">
                <a:sym typeface="Wingdings" panose="05000000000000000000" pitchFamily="2" charset="2"/>
              </a:rPr>
              <a:t>.</a:t>
            </a:r>
            <a:endParaRPr lang="cs-CZ" dirty="0" smtClean="0"/>
          </a:p>
          <a:p>
            <a:r>
              <a:rPr lang="cs-CZ" dirty="0" smtClean="0"/>
              <a:t>Během sledování si zapište alespoň 3 informace do sešitu (nejzajímavější, co byla pro vás novinka,…)</a:t>
            </a:r>
          </a:p>
          <a:p>
            <a:r>
              <a:rPr lang="cs-CZ" dirty="0" smtClean="0">
                <a:hlinkClick r:id="rId2"/>
              </a:rPr>
              <a:t>https://www.youtube.com/watch?v=DBWvlUFoKWg</a:t>
            </a:r>
            <a:endParaRPr lang="cs-CZ" dirty="0" smtClean="0"/>
          </a:p>
          <a:p>
            <a:r>
              <a:rPr lang="cs-CZ" dirty="0" smtClean="0"/>
              <a:t>Co vás zaujalo? Ptejte se, diskutujme, rozeberme si to společně….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2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smtClean="0"/>
              <a:t>A na závěr trocha tvůrčí práce:</a:t>
            </a:r>
            <a:br>
              <a:rPr lang="cs-CZ" sz="3600" dirty="0" smtClean="0"/>
            </a:br>
            <a:r>
              <a:rPr lang="cs-CZ" sz="2000" dirty="0" smtClean="0"/>
              <a:t>Vyberte si, zda chcete lásku ztvárnit pomocí pětilístku, akrostichu či jinou výtvarnou metodou s komentářem. Těším se na vaše výtvory na </a:t>
            </a:r>
            <a:r>
              <a:rPr lang="cs-CZ" sz="2000" dirty="0" err="1" smtClean="0"/>
              <a:t>padletu</a:t>
            </a:r>
            <a:r>
              <a:rPr lang="cs-CZ" sz="2000" dirty="0" smtClean="0"/>
              <a:t>: </a:t>
            </a:r>
            <a:r>
              <a:rPr lang="cs-CZ" sz="2000" dirty="0" smtClean="0">
                <a:hlinkClick r:id="rId2"/>
              </a:rPr>
              <a:t>9.A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3"/>
              </a:rPr>
              <a:t>9.B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4"/>
              </a:rPr>
              <a:t>9.C</a:t>
            </a:r>
            <a:endParaRPr lang="cs-CZ" sz="200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Pětilístek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ctr"/>
            <a:r>
              <a:rPr lang="cs-CZ" dirty="0" smtClean="0"/>
              <a:t>LÁSKA</a:t>
            </a:r>
          </a:p>
          <a:p>
            <a:pPr algn="ctr"/>
            <a:r>
              <a:rPr lang="cs-CZ" dirty="0" smtClean="0"/>
              <a:t>Jaká je? _______ ________</a:t>
            </a:r>
          </a:p>
          <a:p>
            <a:pPr algn="ctr"/>
            <a:r>
              <a:rPr lang="cs-CZ" dirty="0" smtClean="0"/>
              <a:t>Co dělá? _______ ________ ________</a:t>
            </a:r>
          </a:p>
          <a:p>
            <a:pPr algn="ctr"/>
            <a:r>
              <a:rPr lang="cs-CZ" dirty="0" smtClean="0"/>
              <a:t>Věta o 4 slovech ____ ____ ____ ____</a:t>
            </a:r>
          </a:p>
          <a:p>
            <a:pPr algn="ctr"/>
            <a:r>
              <a:rPr lang="cs-CZ" dirty="0" smtClean="0"/>
              <a:t>Slovo shrnující, synonymum ______</a:t>
            </a:r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Akrostich</a:t>
            </a:r>
            <a:endParaRPr lang="cs-CZ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cs-CZ" sz="2400" b="1" dirty="0" smtClean="0"/>
              <a:t>L</a:t>
            </a:r>
            <a:r>
              <a:rPr lang="cs-CZ" dirty="0" smtClean="0"/>
              <a:t>áska se nemá uspěchat</a:t>
            </a:r>
          </a:p>
          <a:p>
            <a:r>
              <a:rPr lang="cs-CZ" sz="2400" b="1" dirty="0" smtClean="0"/>
              <a:t>A</a:t>
            </a:r>
            <a:r>
              <a:rPr lang="cs-CZ" dirty="0" smtClean="0"/>
              <a:t>le často přijde rychle a bezhlavě</a:t>
            </a:r>
          </a:p>
          <a:p>
            <a:r>
              <a:rPr lang="cs-CZ" sz="2400" b="1" dirty="0" smtClean="0"/>
              <a:t>S</a:t>
            </a:r>
            <a:r>
              <a:rPr lang="cs-CZ" dirty="0" smtClean="0"/>
              <a:t>tále myslíme jen na ni/něj</a:t>
            </a:r>
          </a:p>
          <a:p>
            <a:r>
              <a:rPr lang="cs-CZ" sz="2400" b="1" dirty="0" smtClean="0"/>
              <a:t>K</a:t>
            </a:r>
            <a:r>
              <a:rPr lang="cs-CZ" dirty="0" smtClean="0"/>
              <a:t>do nám s tím může pomoci?</a:t>
            </a:r>
          </a:p>
          <a:p>
            <a:r>
              <a:rPr lang="cs-CZ" sz="2400" b="1" dirty="0" smtClean="0"/>
              <a:t>A</a:t>
            </a:r>
            <a:r>
              <a:rPr lang="cs-CZ" dirty="0" smtClean="0"/>
              <a:t>si jen my sami….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Výtvarný počin </a:t>
            </a:r>
            <a:endParaRPr lang="cs-CZ" dirty="0"/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cs-CZ" dirty="0" smtClean="0"/>
              <a:t>Vložte: </a:t>
            </a:r>
          </a:p>
          <a:p>
            <a:r>
              <a:rPr lang="cs-CZ" dirty="0" smtClean="0"/>
              <a:t>Obrázek</a:t>
            </a:r>
          </a:p>
          <a:p>
            <a:r>
              <a:rPr lang="cs-CZ" dirty="0" err="1" smtClean="0"/>
              <a:t>Gif</a:t>
            </a:r>
            <a:endParaRPr lang="cs-CZ" dirty="0" smtClean="0"/>
          </a:p>
          <a:p>
            <a:r>
              <a:rPr lang="cs-CZ" dirty="0" smtClean="0"/>
              <a:t>Fotku</a:t>
            </a:r>
          </a:p>
          <a:p>
            <a:r>
              <a:rPr lang="cs-CZ" dirty="0" smtClean="0"/>
              <a:t>Malbu/ kresbu</a:t>
            </a:r>
          </a:p>
          <a:p>
            <a:r>
              <a:rPr lang="cs-CZ" dirty="0" smtClean="0"/>
              <a:t>Foto sochy ze sněhu, modelíny,…</a:t>
            </a:r>
          </a:p>
          <a:p>
            <a:r>
              <a:rPr lang="cs-CZ" dirty="0" smtClean="0"/>
              <a:t>Odkaz na píseň / film / knihu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A přidejte osvětlující komentář/ popisek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9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build="p"/>
      <p:bldP spid="18" grpId="0" build="p"/>
      <p:bldP spid="16" grpId="0" build="p"/>
      <p:bldP spid="19" grpId="0" build="p"/>
      <p:bldP spid="17" grpId="0" build="p"/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 splnění </a:t>
            </a:r>
            <a:r>
              <a:rPr lang="cs-CZ" dirty="0" err="1" smtClean="0"/>
              <a:t>padletové</a:t>
            </a:r>
            <a:r>
              <a:rPr lang="cs-CZ" dirty="0" smtClean="0"/>
              <a:t> výzvy máte týden a její splnění je povinné.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„Kdybych mluvil jazyky lidskými i andělskými, ale lásku bych neměl, jsem jenom dunící kov a znějící zvon.</a:t>
            </a:r>
          </a:p>
          <a:p>
            <a:pPr marL="0" indent="0">
              <a:buNone/>
            </a:pPr>
            <a:r>
              <a:rPr lang="cs-CZ" dirty="0"/>
              <a:t>Kdybych měl dar proroctví, rozuměl všem tajemstvím a obsáhl všecko poznání, ano kdybych měl tak velikou víru, že bych hory přenášel, ale lásku bych neměl, nic nejsem.</a:t>
            </a:r>
          </a:p>
          <a:p>
            <a:pPr marL="0" indent="0">
              <a:buNone/>
            </a:pPr>
            <a:r>
              <a:rPr lang="cs-CZ" dirty="0"/>
              <a:t>A kdybych rozdal všecko, co mám, ano kdybych vydal sám sebe k upálení, ale lásku bych neměl, nic mi to neprospěje.</a:t>
            </a:r>
          </a:p>
          <a:p>
            <a:pPr marL="0" indent="0">
              <a:buNone/>
            </a:pPr>
            <a:r>
              <a:rPr lang="cs-CZ" dirty="0"/>
              <a:t>Láska je trpělivá, laskavá, nezávidí, láska se nevychloubá a není domýšlivá.</a:t>
            </a:r>
          </a:p>
          <a:p>
            <a:pPr marL="0" indent="0">
              <a:buNone/>
            </a:pPr>
            <a:r>
              <a:rPr lang="cs-CZ" dirty="0"/>
              <a:t>Láska nejedná nečestně, nehledá svůj prospěch, nedá se vydráždit, nepočítá křivdy.</a:t>
            </a:r>
          </a:p>
          <a:p>
            <a:pPr marL="0" indent="0">
              <a:buNone/>
            </a:pPr>
            <a:r>
              <a:rPr lang="cs-CZ" dirty="0"/>
              <a:t>Nemá radost ze špatnosti, ale vždycky se raduje z pravdy.</a:t>
            </a:r>
          </a:p>
          <a:p>
            <a:pPr marL="0" indent="0">
              <a:buNone/>
            </a:pPr>
            <a:r>
              <a:rPr lang="cs-CZ" dirty="0"/>
              <a:t>Ať se děje cokoliv, láska vydrží, láska věří, láska má naději, láska vytrvá.</a:t>
            </a:r>
          </a:p>
          <a:p>
            <a:pPr marL="0" indent="0">
              <a:buNone/>
            </a:pPr>
            <a:r>
              <a:rPr lang="cs-CZ" dirty="0"/>
              <a:t>Láska nikdy nezanikne.“</a:t>
            </a:r>
          </a:p>
          <a:p>
            <a:pPr marL="0" indent="0">
              <a:buNone/>
            </a:pPr>
            <a:r>
              <a:rPr lang="cs-CZ" dirty="0"/>
              <a:t>1Kor 13, 1–8 </a:t>
            </a:r>
          </a:p>
        </p:txBody>
      </p:sp>
    </p:spTree>
    <p:extLst>
      <p:ext uri="{BB962C8B-B14F-4D97-AF65-F5344CB8AC3E}">
        <p14:creationId xmlns:p14="http://schemas.microsoft.com/office/powerpoint/2010/main" val="16427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Díky!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860572"/>
            <a:ext cx="6723017" cy="4482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9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110</TotalTime>
  <Words>459</Words>
  <Application>Microsoft Office PowerPoint</Application>
  <PresentationFormat>Širokoúhlá obrazovka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Kondenzační stopa</vt:lpstr>
      <vt:lpstr>LEKCE L</vt:lpstr>
      <vt:lpstr>Téma dnešní hodiny? Pište do chatu…</vt:lpstr>
      <vt:lpstr>LÁSKA</vt:lpstr>
      <vt:lpstr>Typy lásky: láska může mít mnoho podob… </vt:lpstr>
      <vt:lpstr>Jak funguje láska?</vt:lpstr>
      <vt:lpstr>A na závěr trocha tvůrčí práce: Vyberte si, zda chcete lásku ztvárnit pomocí pětilístku, akrostichu či jinou výtvarnou metodou s komentářem. Těším se na vaše výtvory na padletu: 9.A 9.B 9.C</vt:lpstr>
      <vt:lpstr>Na splnění padletové výzvy máte týden a její splnění je povinné.</vt:lpstr>
      <vt:lpstr>Díky!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LEKCE L</dc:title>
  <dc:creator>Martina Macháčková</dc:creator>
  <cp:lastModifiedBy>Martina Macháčková</cp:lastModifiedBy>
  <cp:revision>11</cp:revision>
  <dcterms:created xsi:type="dcterms:W3CDTF">2021-02-07T18:18:21Z</dcterms:created>
  <dcterms:modified xsi:type="dcterms:W3CDTF">2021-02-07T20:08:47Z</dcterms:modified>
</cp:coreProperties>
</file>